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2" r:id="rId7"/>
    <p:sldId id="261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118C5-C809-493B-90D8-1F282ACF1294}" type="datetimeFigureOut">
              <a:rPr lang="fr-FR" smtClean="0"/>
              <a:t>17/12/2018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E1DF-4D9C-400E-B65A-96FFCA48B2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153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118C5-C809-493B-90D8-1F282ACF1294}" type="datetimeFigureOut">
              <a:rPr lang="fr-FR" smtClean="0"/>
              <a:t>17/12/2018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E1DF-4D9C-400E-B65A-96FFCA48B2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370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118C5-C809-493B-90D8-1F282ACF1294}" type="datetimeFigureOut">
              <a:rPr lang="fr-FR" smtClean="0"/>
              <a:t>17/12/2018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E1DF-4D9C-400E-B65A-96FFCA48B2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1423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118C5-C809-493B-90D8-1F282ACF1294}" type="datetimeFigureOut">
              <a:rPr lang="fr-FR" smtClean="0"/>
              <a:t>17/12/2018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E1DF-4D9C-400E-B65A-96FFCA48B2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628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118C5-C809-493B-90D8-1F282ACF1294}" type="datetimeFigureOut">
              <a:rPr lang="fr-FR" smtClean="0"/>
              <a:t>17/12/2018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E1DF-4D9C-400E-B65A-96FFCA48B2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144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118C5-C809-493B-90D8-1F282ACF1294}" type="datetimeFigureOut">
              <a:rPr lang="fr-FR" smtClean="0"/>
              <a:t>17/12/2018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E1DF-4D9C-400E-B65A-96FFCA48B2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305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118C5-C809-493B-90D8-1F282ACF1294}" type="datetimeFigureOut">
              <a:rPr lang="fr-FR" smtClean="0"/>
              <a:t>17/12/2018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E1DF-4D9C-400E-B65A-96FFCA48B2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4499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118C5-C809-493B-90D8-1F282ACF1294}" type="datetimeFigureOut">
              <a:rPr lang="fr-FR" smtClean="0"/>
              <a:t>17/12/2018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E1DF-4D9C-400E-B65A-96FFCA48B2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6117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118C5-C809-493B-90D8-1F282ACF1294}" type="datetimeFigureOut">
              <a:rPr lang="fr-FR" smtClean="0"/>
              <a:t>17/12/2018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E1DF-4D9C-400E-B65A-96FFCA48B2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1761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118C5-C809-493B-90D8-1F282ACF1294}" type="datetimeFigureOut">
              <a:rPr lang="fr-FR" smtClean="0"/>
              <a:t>17/12/2018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E1DF-4D9C-400E-B65A-96FFCA48B2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55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118C5-C809-493B-90D8-1F282ACF1294}" type="datetimeFigureOut">
              <a:rPr lang="fr-FR" smtClean="0"/>
              <a:t>17/12/2018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E1DF-4D9C-400E-B65A-96FFCA48B2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387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118C5-C809-493B-90D8-1F282ACF1294}" type="datetimeFigureOut">
              <a:rPr lang="fr-FR" smtClean="0"/>
              <a:t>17/12/2018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0E1DF-4D9C-400E-B65A-96FFCA48B2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859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" y="0"/>
            <a:ext cx="9144711" cy="68580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7350"/>
            <a:ext cx="1933575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re 5"/>
          <p:cNvSpPr>
            <a:spLocks noGrp="1"/>
          </p:cNvSpPr>
          <p:nvPr>
            <p:ph type="ctrTitle"/>
          </p:nvPr>
        </p:nvSpPr>
        <p:spPr>
          <a:xfrm>
            <a:off x="2987764" y="404664"/>
            <a:ext cx="6120680" cy="2442133"/>
          </a:xfrm>
        </p:spPr>
        <p:txBody>
          <a:bodyPr>
            <a:normAutofit/>
          </a:bodyPr>
          <a:lstStyle/>
          <a:p>
            <a:r>
              <a:rPr lang="fr-FR" sz="4000" b="1" dirty="0" smtClean="0">
                <a:latin typeface="Agency FB" panose="020B0503020202020204" pitchFamily="34" charset="0"/>
              </a:rPr>
              <a:t>classe de </a:t>
            </a:r>
            <a:r>
              <a:rPr lang="fr-FR" sz="4000" b="1" dirty="0" smtClean="0">
                <a:latin typeface="Agency FB" panose="020B0503020202020204" pitchFamily="34" charset="0"/>
              </a:rPr>
              <a:t>découverte</a:t>
            </a:r>
            <a:r>
              <a:rPr lang="fr-FR" sz="4000" b="1" dirty="0" smtClean="0">
                <a:latin typeface="Agency FB" panose="020B0503020202020204" pitchFamily="34" charset="0"/>
              </a:rPr>
              <a:t/>
            </a:r>
            <a:br>
              <a:rPr lang="fr-FR" sz="4000" b="1" dirty="0" smtClean="0">
                <a:latin typeface="Agency FB" panose="020B0503020202020204" pitchFamily="34" charset="0"/>
              </a:rPr>
            </a:br>
            <a:r>
              <a:rPr lang="fr-FR" sz="4000" b="1" dirty="0" smtClean="0">
                <a:latin typeface="Agency FB" panose="020B0503020202020204" pitchFamily="34" charset="0"/>
              </a:rPr>
              <a:t>au centre Nature ‘Bon Vent’</a:t>
            </a:r>
            <a:br>
              <a:rPr lang="fr-FR" sz="4000" b="1" dirty="0" smtClean="0">
                <a:latin typeface="Agency FB" panose="020B0503020202020204" pitchFamily="34" charset="0"/>
              </a:rPr>
            </a:br>
            <a:r>
              <a:rPr lang="fr-FR" sz="4000" b="1" dirty="0" smtClean="0">
                <a:latin typeface="Agency FB" panose="020B0503020202020204" pitchFamily="34" charset="0"/>
              </a:rPr>
              <a:t>à </a:t>
            </a:r>
            <a:r>
              <a:rPr lang="fr-FR" sz="4000" b="1" dirty="0" err="1" smtClean="0">
                <a:latin typeface="Agency FB" panose="020B0503020202020204" pitchFamily="34" charset="0"/>
              </a:rPr>
              <a:t>Santec</a:t>
            </a:r>
            <a:r>
              <a:rPr lang="fr-FR" sz="4000" b="1" dirty="0" smtClean="0">
                <a:latin typeface="Agency FB" panose="020B0503020202020204" pitchFamily="34" charset="0"/>
              </a:rPr>
              <a:t> (29)</a:t>
            </a:r>
            <a:endParaRPr lang="fr-FR" sz="40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21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ndir un rectangle avec un coin diagonal 3"/>
          <p:cNvSpPr/>
          <p:nvPr/>
        </p:nvSpPr>
        <p:spPr>
          <a:xfrm>
            <a:off x="395536" y="1628800"/>
            <a:ext cx="4896544" cy="4248472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fr-FR" sz="2400" dirty="0" smtClean="0">
              <a:latin typeface="AR CENA" panose="02000000000000000000" pitchFamily="2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dirty="0" smtClean="0">
              <a:latin typeface="AR CENA" panose="02000000000000000000" pitchFamily="2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dirty="0">
              <a:latin typeface="AR CENA" panose="02000000000000000000" pitchFamily="2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sz="2400" dirty="0" smtClean="0">
              <a:latin typeface="AR CENA" panose="02000000000000000000" pitchFamily="2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AR CENA" panose="02000000000000000000" pitchFamily="2" charset="0"/>
              </a:rPr>
              <a:t>Situé à 200m  de la grande plage</a:t>
            </a:r>
          </a:p>
          <a:p>
            <a:pPr algn="just"/>
            <a:r>
              <a:rPr lang="fr-FR" sz="2400" dirty="0" smtClean="0">
                <a:latin typeface="AR CENA" panose="02000000000000000000" pitchFamily="2" charset="0"/>
              </a:rPr>
              <a:t> du </a:t>
            </a:r>
            <a:r>
              <a:rPr lang="fr-FR" sz="2400" dirty="0" err="1" smtClean="0">
                <a:latin typeface="AR CENA" panose="02000000000000000000" pitchFamily="2" charset="0"/>
              </a:rPr>
              <a:t>Dossen</a:t>
            </a:r>
            <a:r>
              <a:rPr lang="fr-FR" sz="2400" dirty="0" smtClean="0">
                <a:latin typeface="AR CENA" panose="02000000000000000000" pitchFamily="2" charset="0"/>
              </a:rPr>
              <a:t> (2kms de long)</a:t>
            </a:r>
          </a:p>
          <a:p>
            <a:pPr algn="just"/>
            <a:endParaRPr lang="fr-FR" sz="2400" dirty="0" smtClean="0">
              <a:latin typeface="AR CENA" panose="02000000000000000000" pitchFamily="2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AR CENA" panose="02000000000000000000" pitchFamily="2" charset="0"/>
              </a:rPr>
              <a:t>Proche de la </a:t>
            </a:r>
            <a:r>
              <a:rPr lang="fr-FR" sz="2400" dirty="0" smtClean="0">
                <a:latin typeface="AR CENA" panose="02000000000000000000" pitchFamily="2" charset="0"/>
              </a:rPr>
              <a:t>forêt</a:t>
            </a:r>
          </a:p>
          <a:p>
            <a:pPr algn="just"/>
            <a:r>
              <a:rPr lang="fr-FR" sz="2400" dirty="0" smtClean="0">
                <a:latin typeface="AR CENA" panose="02000000000000000000" pitchFamily="2" charset="0"/>
              </a:rPr>
              <a:t> domaniale et </a:t>
            </a:r>
            <a:r>
              <a:rPr lang="fr-FR" sz="2400" dirty="0" smtClean="0">
                <a:latin typeface="AR CENA" panose="02000000000000000000" pitchFamily="2" charset="0"/>
              </a:rPr>
              <a:t>d’un massif </a:t>
            </a:r>
            <a:endParaRPr lang="fr-FR" sz="2400" dirty="0" smtClean="0">
              <a:latin typeface="AR CENA" panose="02000000000000000000" pitchFamily="2" charset="0"/>
            </a:endParaRPr>
          </a:p>
          <a:p>
            <a:pPr algn="just"/>
            <a:r>
              <a:rPr lang="fr-FR" sz="2400" dirty="0">
                <a:latin typeface="AR CENA" panose="02000000000000000000" pitchFamily="2" charset="0"/>
              </a:rPr>
              <a:t> </a:t>
            </a:r>
            <a:r>
              <a:rPr lang="fr-FR" sz="2400" dirty="0" smtClean="0">
                <a:latin typeface="AR CENA" panose="02000000000000000000" pitchFamily="2" charset="0"/>
              </a:rPr>
              <a:t>dunaire </a:t>
            </a:r>
            <a:endParaRPr lang="fr-FR" sz="2400" dirty="0" smtClean="0">
              <a:latin typeface="AR CENA" panose="02000000000000000000" pitchFamily="2" charset="0"/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endParaRPr lang="fr-F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9078"/>
            <a:ext cx="3864737" cy="289586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465" y="3748271"/>
            <a:ext cx="5467535" cy="307548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Rectangle à coins arrondis 5"/>
          <p:cNvSpPr/>
          <p:nvPr/>
        </p:nvSpPr>
        <p:spPr>
          <a:xfrm>
            <a:off x="4355976" y="188640"/>
            <a:ext cx="4536504" cy="295232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AR CENA" panose="02000000000000000000" pitchFamily="2" charset="0"/>
              </a:rPr>
              <a:t>Le séjour est prévu pour tous les Elèves de 5</a:t>
            </a:r>
            <a:r>
              <a:rPr lang="fr-FR" sz="2400" baseline="30000" dirty="0" smtClean="0">
                <a:latin typeface="AR CENA" panose="02000000000000000000" pitchFamily="2" charset="0"/>
              </a:rPr>
              <a:t>ème</a:t>
            </a:r>
            <a:r>
              <a:rPr lang="fr-FR" sz="2400" dirty="0" smtClean="0">
                <a:latin typeface="AR CENA" panose="02000000000000000000" pitchFamily="2" charset="0"/>
              </a:rPr>
              <a:t>  du collège </a:t>
            </a:r>
            <a:r>
              <a:rPr lang="fr-FR" sz="2400" dirty="0" err="1" smtClean="0">
                <a:latin typeface="AR CENA" panose="02000000000000000000" pitchFamily="2" charset="0"/>
              </a:rPr>
              <a:t>Gwer-Halou</a:t>
            </a:r>
            <a:endParaRPr lang="fr-FR" sz="2400" dirty="0" smtClean="0">
              <a:latin typeface="AR CENA" panose="02000000000000000000" pitchFamily="2" charset="0"/>
            </a:endParaRPr>
          </a:p>
          <a:p>
            <a:pPr algn="just"/>
            <a:endParaRPr lang="fr-FR" sz="2400" dirty="0" smtClean="0">
              <a:latin typeface="AR CENA" panose="02000000000000000000" pitchFamily="2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AR CENA" panose="02000000000000000000" pitchFamily="2" charset="0"/>
              </a:rPr>
              <a:t>Le centre « Rêves de Mer » nous accueille du Lundi 25 Mars ou Vendredi 29 Mars 2019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fr-FR" dirty="0" smtClean="0"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02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149470" cy="542754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2664296"/>
          </a:xfrm>
        </p:spPr>
        <p:txBody>
          <a:bodyPr>
            <a:normAutofit fontScale="90000"/>
          </a:bodyPr>
          <a:lstStyle/>
          <a:p>
            <a:r>
              <a:rPr lang="fr-FR" sz="2800" dirty="0" smtClean="0">
                <a:latin typeface="AR CENA" panose="02000000000000000000" pitchFamily="2" charset="0"/>
              </a:rPr>
              <a:t> </a:t>
            </a:r>
            <a:br>
              <a:rPr lang="fr-FR" sz="2800" dirty="0" smtClean="0">
                <a:latin typeface="AR CENA" panose="02000000000000000000" pitchFamily="2" charset="0"/>
              </a:rPr>
            </a:br>
            <a:r>
              <a:rPr lang="fr-FR" sz="2800" dirty="0" smtClean="0">
                <a:latin typeface="AR CENA" panose="02000000000000000000" pitchFamily="2" charset="0"/>
              </a:rPr>
              <a:t/>
            </a:r>
            <a:br>
              <a:rPr lang="fr-FR" sz="2800" dirty="0" smtClean="0">
                <a:latin typeface="AR CENA" panose="02000000000000000000" pitchFamily="2" charset="0"/>
              </a:rPr>
            </a:br>
            <a:r>
              <a:rPr lang="fr-FR" sz="2800" dirty="0" smtClean="0">
                <a:latin typeface="AR CENA" panose="02000000000000000000" pitchFamily="2" charset="0"/>
              </a:rPr>
              <a:t/>
            </a:r>
            <a:br>
              <a:rPr lang="fr-FR" sz="2800" dirty="0" smtClean="0">
                <a:latin typeface="AR CENA" panose="02000000000000000000" pitchFamily="2" charset="0"/>
              </a:rPr>
            </a:br>
            <a:r>
              <a:rPr lang="fr-FR" sz="2800" dirty="0" smtClean="0">
                <a:latin typeface="AR CENA" panose="02000000000000000000" pitchFamily="2" charset="0"/>
              </a:rPr>
              <a:t/>
            </a:r>
            <a:br>
              <a:rPr lang="fr-FR" sz="2800" dirty="0" smtClean="0">
                <a:latin typeface="AR CENA" panose="02000000000000000000" pitchFamily="2" charset="0"/>
              </a:rPr>
            </a:br>
            <a:r>
              <a:rPr lang="fr-FR" sz="2800" dirty="0" smtClean="0">
                <a:latin typeface="AR CENA" panose="02000000000000000000" pitchFamily="2" charset="0"/>
              </a:rPr>
              <a:t/>
            </a:r>
            <a:br>
              <a:rPr lang="fr-FR" sz="2800" dirty="0" smtClean="0">
                <a:latin typeface="AR CENA" panose="02000000000000000000" pitchFamily="2" charset="0"/>
              </a:rPr>
            </a:br>
            <a:r>
              <a:rPr lang="fr-FR" sz="2800" dirty="0">
                <a:latin typeface="AR CENA" panose="02000000000000000000" pitchFamily="2" charset="0"/>
              </a:rPr>
              <a:t/>
            </a:r>
            <a:br>
              <a:rPr lang="fr-FR" sz="2800" dirty="0">
                <a:latin typeface="AR CENA" panose="02000000000000000000" pitchFamily="2" charset="0"/>
              </a:rPr>
            </a:br>
            <a:r>
              <a:rPr lang="fr-FR" sz="2800" dirty="0" smtClean="0">
                <a:latin typeface="AR CENA" panose="02000000000000000000" pitchFamily="2" charset="0"/>
              </a:rPr>
              <a:t/>
            </a:r>
            <a:br>
              <a:rPr lang="fr-FR" sz="2800" dirty="0" smtClean="0">
                <a:latin typeface="AR CENA" panose="02000000000000000000" pitchFamily="2" charset="0"/>
              </a:rPr>
            </a:br>
            <a:r>
              <a:rPr lang="fr-FR" sz="2800" dirty="0">
                <a:latin typeface="AR CENA" panose="02000000000000000000" pitchFamily="2" charset="0"/>
              </a:rPr>
              <a:t/>
            </a:r>
            <a:br>
              <a:rPr lang="fr-FR" sz="2800" dirty="0">
                <a:latin typeface="AR CENA" panose="02000000000000000000" pitchFamily="2" charset="0"/>
              </a:rPr>
            </a:br>
            <a:r>
              <a:rPr lang="fr-FR" sz="2800" dirty="0" smtClean="0">
                <a:latin typeface="AR CENA" panose="02000000000000000000" pitchFamily="2" charset="0"/>
              </a:rPr>
              <a:t/>
            </a:r>
            <a:br>
              <a:rPr lang="fr-FR" sz="2800" dirty="0" smtClean="0">
                <a:latin typeface="AR CENA" panose="02000000000000000000" pitchFamily="2" charset="0"/>
              </a:rPr>
            </a:br>
            <a:r>
              <a:rPr lang="fr-FR" sz="2800" dirty="0">
                <a:latin typeface="AR CENA" panose="02000000000000000000" pitchFamily="2" charset="0"/>
              </a:rPr>
              <a:t/>
            </a:r>
            <a:br>
              <a:rPr lang="fr-FR" sz="2800" dirty="0">
                <a:latin typeface="AR CENA" panose="02000000000000000000" pitchFamily="2" charset="0"/>
              </a:rPr>
            </a:br>
            <a:r>
              <a:rPr lang="fr-FR" sz="2800" dirty="0" smtClean="0">
                <a:latin typeface="AR CENA" panose="02000000000000000000" pitchFamily="2" charset="0"/>
              </a:rPr>
              <a:t/>
            </a:r>
            <a:br>
              <a:rPr lang="fr-FR" sz="2800" dirty="0" smtClean="0">
                <a:latin typeface="AR CENA" panose="02000000000000000000" pitchFamily="2" charset="0"/>
              </a:rPr>
            </a:br>
            <a:r>
              <a:rPr lang="fr-FR" sz="2800" dirty="0">
                <a:latin typeface="AR CENA" panose="02000000000000000000" pitchFamily="2" charset="0"/>
              </a:rPr>
              <a:t/>
            </a:r>
            <a:br>
              <a:rPr lang="fr-FR" sz="2800" dirty="0">
                <a:latin typeface="AR CENA" panose="02000000000000000000" pitchFamily="2" charset="0"/>
              </a:rPr>
            </a:br>
            <a:r>
              <a:rPr lang="fr-FR" sz="2800" dirty="0" smtClean="0">
                <a:latin typeface="AR CENA" panose="02000000000000000000" pitchFamily="2" charset="0"/>
              </a:rPr>
              <a:t/>
            </a:r>
            <a:br>
              <a:rPr lang="fr-FR" sz="2800" dirty="0" smtClean="0">
                <a:latin typeface="AR CENA" panose="02000000000000000000" pitchFamily="2" charset="0"/>
              </a:rPr>
            </a:br>
            <a:r>
              <a:rPr lang="fr-FR" sz="2800" u="sng" dirty="0" smtClean="0">
                <a:latin typeface="AR CENA" panose="02000000000000000000" pitchFamily="2" charset="0"/>
              </a:rPr>
              <a:t>Objectifs </a:t>
            </a:r>
            <a:r>
              <a:rPr lang="fr-FR" sz="2800" u="sng" dirty="0" smtClean="0">
                <a:latin typeface="AR CENA" panose="02000000000000000000" pitchFamily="2" charset="0"/>
              </a:rPr>
              <a:t>Pédagogiques et sportifs</a:t>
            </a:r>
            <a:r>
              <a:rPr lang="fr-FR" sz="2800" dirty="0" smtClean="0">
                <a:latin typeface="AR CENA" panose="02000000000000000000" pitchFamily="2" charset="0"/>
              </a:rPr>
              <a:t> : 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>
                <a:latin typeface="Agency FB" panose="020B0503020202020204" pitchFamily="34" charset="0"/>
              </a:rPr>
              <a:t/>
            </a:r>
            <a:br>
              <a:rPr lang="fr-FR" sz="2400" dirty="0" smtClean="0">
                <a:latin typeface="Agency FB" panose="020B0503020202020204" pitchFamily="34" charset="0"/>
              </a:rPr>
            </a:br>
            <a:r>
              <a:rPr lang="fr-FR" sz="2400" dirty="0" smtClean="0">
                <a:latin typeface="Agency FB" panose="020B0503020202020204" pitchFamily="34" charset="0"/>
                <a:sym typeface="Wingdings" panose="05000000000000000000" pitchFamily="2" charset="2"/>
              </a:rPr>
              <a:t> </a:t>
            </a:r>
            <a:r>
              <a:rPr lang="fr-FR" sz="2400" dirty="0" smtClean="0">
                <a:latin typeface="AR CENA" panose="02000000000000000000" pitchFamily="2" charset="0"/>
              </a:rPr>
              <a:t>la </a:t>
            </a:r>
            <a:r>
              <a:rPr lang="fr-FR" sz="2400" dirty="0">
                <a:latin typeface="AR CENA" panose="02000000000000000000" pitchFamily="2" charset="0"/>
              </a:rPr>
              <a:t>découverte du milieu </a:t>
            </a:r>
            <a:r>
              <a:rPr lang="fr-FR" sz="2400" dirty="0" smtClean="0">
                <a:latin typeface="AR CENA" panose="02000000000000000000" pitchFamily="2" charset="0"/>
              </a:rPr>
              <a:t>marin (pêche à pied, activités ludiques et sportives...)</a:t>
            </a:r>
            <a:br>
              <a:rPr lang="fr-FR" sz="2400" dirty="0" smtClean="0">
                <a:latin typeface="AR CENA" panose="02000000000000000000" pitchFamily="2" charset="0"/>
              </a:rPr>
            </a:br>
            <a:r>
              <a:rPr lang="fr-FR" sz="2400" dirty="0" smtClean="0">
                <a:latin typeface="AR CENA" panose="02000000000000000000" pitchFamily="2" charset="0"/>
              </a:rPr>
              <a:t/>
            </a:r>
            <a:br>
              <a:rPr lang="fr-FR" sz="2400" dirty="0" smtClean="0">
                <a:latin typeface="AR CENA" panose="02000000000000000000" pitchFamily="2" charset="0"/>
              </a:rPr>
            </a:br>
            <a:r>
              <a:rPr lang="fr-FR" sz="2400" dirty="0" smtClean="0">
                <a:latin typeface="AR CENA" panose="02000000000000000000" pitchFamily="2" charset="0"/>
                <a:sym typeface="Wingdings" panose="05000000000000000000" pitchFamily="2" charset="2"/>
              </a:rPr>
              <a:t></a:t>
            </a:r>
            <a:r>
              <a:rPr lang="fr-FR" sz="2400" dirty="0" smtClean="0">
                <a:latin typeface="AR CENA" panose="02000000000000000000" pitchFamily="2" charset="0"/>
              </a:rPr>
              <a:t> </a:t>
            </a:r>
            <a:r>
              <a:rPr lang="fr-FR" sz="2400" dirty="0">
                <a:latin typeface="AR CENA" panose="02000000000000000000" pitchFamily="2" charset="0"/>
              </a:rPr>
              <a:t>la protection de </a:t>
            </a:r>
            <a:r>
              <a:rPr lang="fr-FR" sz="2400" dirty="0" smtClean="0">
                <a:latin typeface="AR CENA" panose="02000000000000000000" pitchFamily="2" charset="0"/>
              </a:rPr>
              <a:t>l’environnement (les Dunes, les bons gestes à adopter...)</a:t>
            </a:r>
            <a:br>
              <a:rPr lang="fr-FR" sz="2400" dirty="0" smtClean="0">
                <a:latin typeface="AR CENA" panose="02000000000000000000" pitchFamily="2" charset="0"/>
              </a:rPr>
            </a:br>
            <a:r>
              <a:rPr lang="fr-FR" sz="2400" dirty="0" smtClean="0">
                <a:latin typeface="AR CENA" panose="02000000000000000000" pitchFamily="2" charset="0"/>
              </a:rPr>
              <a:t/>
            </a:r>
            <a:br>
              <a:rPr lang="fr-FR" sz="2400" dirty="0" smtClean="0">
                <a:latin typeface="AR CENA" panose="02000000000000000000" pitchFamily="2" charset="0"/>
              </a:rPr>
            </a:br>
            <a:r>
              <a:rPr lang="fr-FR" sz="2400" dirty="0" smtClean="0">
                <a:latin typeface="AR CENA" panose="02000000000000000000" pitchFamily="2" charset="0"/>
              </a:rPr>
              <a:t/>
            </a:r>
            <a:br>
              <a:rPr lang="fr-FR" sz="2400" dirty="0" smtClean="0">
                <a:latin typeface="AR CENA" panose="02000000000000000000" pitchFamily="2" charset="0"/>
              </a:rPr>
            </a:br>
            <a:r>
              <a:rPr lang="fr-FR" sz="2400" dirty="0">
                <a:latin typeface="AR CENA" panose="02000000000000000000" pitchFamily="2" charset="0"/>
              </a:rPr>
              <a:t/>
            </a:r>
            <a:br>
              <a:rPr lang="fr-FR" sz="2400" dirty="0">
                <a:latin typeface="AR CENA" panose="02000000000000000000" pitchFamily="2" charset="0"/>
              </a:rPr>
            </a:br>
            <a:r>
              <a:rPr lang="fr-FR" sz="2400" dirty="0" smtClean="0">
                <a:latin typeface="AR CENA" panose="02000000000000000000" pitchFamily="2" charset="0"/>
              </a:rPr>
              <a:t/>
            </a:r>
            <a:br>
              <a:rPr lang="fr-FR" sz="2400" dirty="0" smtClean="0">
                <a:latin typeface="AR CENA" panose="02000000000000000000" pitchFamily="2" charset="0"/>
              </a:rPr>
            </a:br>
            <a:r>
              <a:rPr lang="fr-FR" sz="2400" dirty="0">
                <a:latin typeface="AR CENA" panose="02000000000000000000" pitchFamily="2" charset="0"/>
              </a:rPr>
              <a:t/>
            </a:r>
            <a:br>
              <a:rPr lang="fr-FR" sz="2400" dirty="0">
                <a:latin typeface="AR CENA" panose="02000000000000000000" pitchFamily="2" charset="0"/>
              </a:rPr>
            </a:br>
            <a:r>
              <a:rPr lang="fr-FR" sz="2400" dirty="0" smtClean="0">
                <a:latin typeface="AR CENA" panose="02000000000000000000" pitchFamily="2" charset="0"/>
              </a:rPr>
              <a:t/>
            </a:r>
            <a:br>
              <a:rPr lang="fr-FR" sz="2400" dirty="0" smtClean="0">
                <a:latin typeface="AR CENA" panose="02000000000000000000" pitchFamily="2" charset="0"/>
              </a:rPr>
            </a:br>
            <a:r>
              <a:rPr lang="fr-FR" sz="2400" dirty="0">
                <a:latin typeface="AR CENA" panose="02000000000000000000" pitchFamily="2" charset="0"/>
              </a:rPr>
              <a:t/>
            </a:r>
            <a:br>
              <a:rPr lang="fr-FR" sz="2400" dirty="0">
                <a:latin typeface="AR CENA" panose="02000000000000000000" pitchFamily="2" charset="0"/>
              </a:rPr>
            </a:br>
            <a:r>
              <a:rPr lang="fr-FR" sz="2400" dirty="0" smtClean="0">
                <a:latin typeface="AR CENA" panose="02000000000000000000" pitchFamily="2" charset="0"/>
              </a:rPr>
              <a:t/>
            </a:r>
            <a:br>
              <a:rPr lang="fr-FR" sz="2400" dirty="0" smtClean="0">
                <a:latin typeface="AR CENA" panose="02000000000000000000" pitchFamily="2" charset="0"/>
              </a:rPr>
            </a:br>
            <a:r>
              <a:rPr lang="fr-FR" sz="2400" dirty="0" smtClean="0">
                <a:latin typeface="AR CENA" panose="02000000000000000000" pitchFamily="2" charset="0"/>
              </a:rPr>
              <a:t/>
            </a:r>
            <a:br>
              <a:rPr lang="fr-FR" sz="2400" dirty="0" smtClean="0">
                <a:latin typeface="AR CENA" panose="02000000000000000000" pitchFamily="2" charset="0"/>
              </a:rPr>
            </a:br>
            <a:r>
              <a:rPr lang="fr-FR" sz="2400" dirty="0" smtClean="0">
                <a:latin typeface="AR CENA" panose="02000000000000000000" pitchFamily="2" charset="0"/>
              </a:rPr>
              <a:t/>
            </a:r>
            <a:br>
              <a:rPr lang="fr-FR" sz="2400" dirty="0" smtClean="0">
                <a:latin typeface="AR CENA" panose="02000000000000000000" pitchFamily="2" charset="0"/>
              </a:rPr>
            </a:br>
            <a:r>
              <a:rPr lang="fr-FR" sz="2400" dirty="0" smtClean="0">
                <a:latin typeface="AR CENA" panose="02000000000000000000" pitchFamily="2" charset="0"/>
                <a:sym typeface="Wingdings" panose="05000000000000000000" pitchFamily="2" charset="2"/>
              </a:rPr>
              <a:t> adopter les différentes valeurs lorsque l’on vit en groupe (créer des liens entre élèves, de </a:t>
            </a:r>
            <a:r>
              <a:rPr lang="fr-FR" sz="2400" dirty="0" smtClean="0">
                <a:latin typeface="AR CENA" panose="02000000000000000000" pitchFamily="2" charset="0"/>
                <a:sym typeface="Wingdings" panose="05000000000000000000" pitchFamily="2" charset="2"/>
              </a:rPr>
              <a:t>la cohésion </a:t>
            </a:r>
            <a:r>
              <a:rPr lang="fr-FR" sz="2400" dirty="0" smtClean="0">
                <a:latin typeface="AR CENA" panose="02000000000000000000" pitchFamily="2" charset="0"/>
                <a:sym typeface="Wingdings" panose="05000000000000000000" pitchFamily="2" charset="2"/>
              </a:rPr>
              <a:t>et de la solidarité, adopter une dynamique de groupe positive...)</a:t>
            </a:r>
            <a:r>
              <a:rPr lang="fr-FR" sz="2400" b="1" dirty="0" smtClean="0">
                <a:sym typeface="Wingdings" panose="05000000000000000000" pitchFamily="2" charset="2"/>
              </a:rPr>
              <a:t/>
            </a:r>
            <a:br>
              <a:rPr lang="fr-FR" sz="2400" b="1" dirty="0" smtClean="0">
                <a:sym typeface="Wingdings" panose="05000000000000000000" pitchFamily="2" charset="2"/>
              </a:rPr>
            </a:br>
            <a:r>
              <a:rPr lang="fr-FR" sz="2800" b="1" dirty="0" smtClean="0">
                <a:latin typeface="AR CENA" panose="02000000000000000000" pitchFamily="2" charset="0"/>
              </a:rPr>
              <a:t/>
            </a:r>
            <a:br>
              <a:rPr lang="fr-FR" sz="2800" b="1" dirty="0" smtClean="0">
                <a:latin typeface="AR CENA" panose="02000000000000000000" pitchFamily="2" charset="0"/>
              </a:rPr>
            </a:br>
            <a:r>
              <a:rPr lang="fr-FR" sz="2800" dirty="0">
                <a:latin typeface="AR CENA" panose="02000000000000000000" pitchFamily="2" charset="0"/>
              </a:rPr>
              <a:t/>
            </a:r>
            <a:br>
              <a:rPr lang="fr-FR" sz="2800" dirty="0">
                <a:latin typeface="AR CENA" panose="02000000000000000000" pitchFamily="2" charset="0"/>
              </a:rPr>
            </a:br>
            <a:r>
              <a:rPr lang="fr-FR" sz="2800" dirty="0" smtClean="0">
                <a:latin typeface="AR CENA" panose="02000000000000000000" pitchFamily="2" charset="0"/>
              </a:rPr>
              <a:t/>
            </a:r>
            <a:br>
              <a:rPr lang="fr-FR" sz="2800" dirty="0" smtClean="0">
                <a:latin typeface="AR CENA" panose="02000000000000000000" pitchFamily="2" charset="0"/>
              </a:rPr>
            </a:br>
            <a:r>
              <a:rPr lang="fr-FR" sz="2800" dirty="0">
                <a:latin typeface="AR CENA" panose="02000000000000000000" pitchFamily="2" charset="0"/>
              </a:rPr>
              <a:t/>
            </a:r>
            <a:br>
              <a:rPr lang="fr-FR" sz="2800" dirty="0">
                <a:latin typeface="AR CENA" panose="02000000000000000000" pitchFamily="2" charset="0"/>
              </a:rPr>
            </a:br>
            <a:r>
              <a:rPr lang="fr-FR" sz="2800" dirty="0" smtClean="0">
                <a:latin typeface="AR CENA" panose="02000000000000000000" pitchFamily="2" charset="0"/>
              </a:rPr>
              <a:t/>
            </a:r>
            <a:br>
              <a:rPr lang="fr-FR" sz="2800" dirty="0" smtClean="0">
                <a:latin typeface="AR CENA" panose="02000000000000000000" pitchFamily="2" charset="0"/>
              </a:rPr>
            </a:br>
            <a:endParaRPr lang="fr-FR" sz="2800" dirty="0"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1708798"/>
              </p:ext>
            </p:extLst>
          </p:nvPr>
        </p:nvGraphicFramePr>
        <p:xfrm>
          <a:off x="107503" y="548680"/>
          <a:ext cx="8928991" cy="6243700"/>
        </p:xfrm>
        <a:graphic>
          <a:graphicData uri="http://schemas.openxmlformats.org/drawingml/2006/table">
            <a:tbl>
              <a:tblPr firstRow="1" firstCol="1" bandRow="1"/>
              <a:tblGrid>
                <a:gridCol w="936105"/>
                <a:gridCol w="1800200"/>
                <a:gridCol w="1674204"/>
                <a:gridCol w="1505738"/>
                <a:gridCol w="1506372"/>
                <a:gridCol w="1506372"/>
              </a:tblGrid>
              <a:tr h="4972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Horaires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80" marR="621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LUNDI 25 Mars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MARDI 26 Mars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MERCREDI 27 Mars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JEUDI 28 Mars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VENDREDI 29 Mars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6519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8h15-8h45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80" marR="621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Départ du collège à 9h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Arrivée vers 10h30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Petit -déjeuner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Petit -déjeuner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Petit -déjeuner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Petit -déjeuner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5385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9h00 – 12h00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80" marR="621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fr-F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Installation</a:t>
                      </a:r>
                      <a:r>
                        <a:rPr lang="fr-FR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dans </a:t>
                      </a: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les chambres</a:t>
                      </a:r>
                    </a:p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Activités sur la plage (baseball)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Jeux Bretons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5F94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Exploitation de la pêche à pied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5F94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Etude de la Dune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Libérer les chambres </a:t>
                      </a:r>
                      <a:r>
                        <a:rPr lang="fr-F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Pour </a:t>
                      </a: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10h</a:t>
                      </a:r>
                    </a:p>
                    <a:p>
                      <a:pPr marL="8763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Activités ludiques</a:t>
                      </a:r>
                    </a:p>
                  </a:txBody>
                  <a:tcPr marL="62180" marR="62180" marT="0" marB="0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15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12h30 – 13h15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80" marR="621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Pique-nique (du collège)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Déjeuner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Déjeuner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Déjeuner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Déjeuner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9813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14h-17h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80" marR="621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CHAR A VOILE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57C96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CHAR A VOILE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57C96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CHAR A VOILE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57C96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CHAR A VOILE/Stand UP </a:t>
                      </a:r>
                      <a:r>
                        <a:rPr lang="fr-FR" sz="14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Paddle</a:t>
                      </a: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?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57C96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Départ vers 15h</a:t>
                      </a:r>
                    </a:p>
                  </a:txBody>
                  <a:tcPr marL="62180" marR="62180" marT="0" marB="0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7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 h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80" marR="621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Goûter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Goûter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Goûter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Goûter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Arrivée au collège vers 16h30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5128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17h15-18h15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80" marR="621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Pêche à pied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Pêche à pied 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Activités calmes / jeux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"/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Activités calmes / jeux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397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19h-19h45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80" marR="621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Dîner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Dîner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Dîner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Dîner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397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20h 45– 22h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180" marR="621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Veillée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Veillée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Veillée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Veillée </a:t>
                      </a:r>
                    </a:p>
                  </a:txBody>
                  <a:tcPr marL="62180" marR="62180" marT="0" marB="0" anchor="ctr">
                    <a:lnL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Rectangle à coins arrondis 9"/>
          <p:cNvSpPr/>
          <p:nvPr/>
        </p:nvSpPr>
        <p:spPr>
          <a:xfrm>
            <a:off x="2195736" y="63617"/>
            <a:ext cx="4608512" cy="40466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Planning prévisionnel de la semaine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089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fr-FR" dirty="0"/>
              <a:t>	</a:t>
            </a:r>
            <a:r>
              <a:rPr lang="fr-FR" sz="3200" u="sng" dirty="0" smtClean="0">
                <a:latin typeface="AR CENA" panose="02000000000000000000" pitchFamily="2" charset="0"/>
              </a:rPr>
              <a:t>L’Hébergement :</a:t>
            </a:r>
            <a:endParaRPr lang="fr-FR" sz="3200" u="sng" dirty="0">
              <a:latin typeface="AR CENA" panose="02000000000000000000" pitchFamily="2" charset="0"/>
            </a:endParaRP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581273" cy="456952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01857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01" y="3501008"/>
            <a:ext cx="4192260" cy="287718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501008"/>
            <a:ext cx="4315776" cy="287718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1028"/>
            <a:ext cx="4186241" cy="26579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242" y="411029"/>
            <a:ext cx="4342108" cy="26579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0615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u="sng" dirty="0" smtClean="0">
                <a:latin typeface="AR CENA" panose="02000000000000000000" pitchFamily="2" charset="0"/>
              </a:rPr>
              <a:t>Les règles de vie</a:t>
            </a:r>
            <a:endParaRPr lang="fr-FR" sz="3600" u="sng" dirty="0">
              <a:latin typeface="AR CENA" panose="02000000000000000000" pitchFamily="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endParaRPr lang="fr-FR" sz="2400" dirty="0">
              <a:latin typeface="Agency FB" panose="020B0503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528" y="1171035"/>
            <a:ext cx="8352928" cy="50405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fr-FR" sz="2400" u="sng" dirty="0">
                <a:solidFill>
                  <a:prstClr val="black"/>
                </a:solidFill>
                <a:latin typeface="Agency FB" panose="020B0503020202020204" pitchFamily="34" charset="0"/>
              </a:rPr>
              <a:t>Le même règlement qu’au collège</a:t>
            </a:r>
            <a:r>
              <a:rPr lang="fr-FR" sz="2400" dirty="0">
                <a:solidFill>
                  <a:prstClr val="black"/>
                </a:solidFill>
                <a:latin typeface="Agency FB" panose="020B0503020202020204" pitchFamily="34" charset="0"/>
              </a:rPr>
              <a:t>, qu’il faut donc respecter</a:t>
            </a:r>
            <a:r>
              <a:rPr lang="fr-FR" sz="2400" dirty="0" smtClean="0">
                <a:solidFill>
                  <a:prstClr val="black"/>
                </a:solidFill>
                <a:latin typeface="Agency FB" panose="020B0503020202020204" pitchFamily="34" charset="0"/>
              </a:rPr>
              <a:t>.</a:t>
            </a:r>
          </a:p>
          <a:p>
            <a:pPr lvl="0" algn="just">
              <a:spcBef>
                <a:spcPct val="20000"/>
              </a:spcBef>
            </a:pPr>
            <a:endParaRPr lang="fr-FR" sz="2400" dirty="0">
              <a:solidFill>
                <a:prstClr val="black"/>
              </a:solidFill>
              <a:latin typeface="Agency FB" panose="020B0503020202020204" pitchFamily="34" charset="0"/>
            </a:endParaRPr>
          </a:p>
          <a:p>
            <a:pPr marL="342900" lvl="0" indent="-34290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prstClr val="black"/>
                </a:solidFill>
                <a:latin typeface="Agency FB" panose="020B0503020202020204" pitchFamily="34" charset="0"/>
              </a:rPr>
              <a:t>Le centre Bon-vent précise qu’il ne faut </a:t>
            </a:r>
            <a:r>
              <a:rPr lang="fr-FR" sz="2400" u="sng" dirty="0">
                <a:solidFill>
                  <a:prstClr val="black"/>
                </a:solidFill>
                <a:latin typeface="Agency FB" panose="020B0503020202020204" pitchFamily="34" charset="0"/>
              </a:rPr>
              <a:t>pas apporter d’objets de valeurs</a:t>
            </a:r>
            <a:r>
              <a:rPr lang="fr-FR" sz="2400" dirty="0">
                <a:solidFill>
                  <a:prstClr val="black"/>
                </a:solidFill>
                <a:latin typeface="Agency FB" panose="020B0503020202020204" pitchFamily="34" charset="0"/>
              </a:rPr>
              <a:t>, d’argent, afin d’éviter les vols ou pertes.</a:t>
            </a:r>
          </a:p>
          <a:p>
            <a:pPr lvl="0" algn="just">
              <a:spcBef>
                <a:spcPct val="20000"/>
              </a:spcBef>
            </a:pPr>
            <a:endParaRPr lang="fr-FR" sz="2400" dirty="0">
              <a:solidFill>
                <a:prstClr val="black"/>
              </a:solidFill>
              <a:latin typeface="Agency FB" panose="020B0503020202020204" pitchFamily="34" charset="0"/>
            </a:endParaRPr>
          </a:p>
          <a:p>
            <a:pPr marL="342900" lvl="0" indent="-34290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fr-FR" sz="2400" u="sng" dirty="0">
                <a:solidFill>
                  <a:prstClr val="black"/>
                </a:solidFill>
                <a:latin typeface="Agency FB" panose="020B0503020202020204" pitchFamily="34" charset="0"/>
              </a:rPr>
              <a:t>Communication via la famille </a:t>
            </a:r>
            <a:r>
              <a:rPr lang="fr-FR" sz="2400" dirty="0">
                <a:solidFill>
                  <a:prstClr val="black"/>
                </a:solidFill>
                <a:latin typeface="Agency FB" panose="020B0503020202020204" pitchFamily="34" charset="0"/>
              </a:rPr>
              <a:t>: Chaque soir, le bilan de la journée et quelques photos seront publiés sur </a:t>
            </a:r>
            <a:r>
              <a:rPr lang="fr-FR" sz="2400" dirty="0" smtClean="0">
                <a:solidFill>
                  <a:prstClr val="black"/>
                </a:solidFill>
                <a:latin typeface="Agency FB" panose="020B0503020202020204" pitchFamily="34" charset="0"/>
              </a:rPr>
              <a:t>une plateforme (à définir), </a:t>
            </a:r>
          </a:p>
          <a:p>
            <a:pPr marL="342900" lvl="0" indent="-342900" algn="just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fr-FR" sz="2400" dirty="0" smtClean="0">
                <a:solidFill>
                  <a:prstClr val="black"/>
                </a:solidFill>
                <a:latin typeface="Agency FB" panose="020B0503020202020204" pitchFamily="34" charset="0"/>
              </a:rPr>
              <a:t>si </a:t>
            </a:r>
            <a:r>
              <a:rPr lang="fr-FR" sz="2400" dirty="0">
                <a:solidFill>
                  <a:prstClr val="black"/>
                </a:solidFill>
                <a:latin typeface="Agency FB" panose="020B0503020202020204" pitchFamily="34" charset="0"/>
              </a:rPr>
              <a:t>autre information, appel des parents par un </a:t>
            </a:r>
            <a:r>
              <a:rPr lang="fr-FR" sz="2400" dirty="0" smtClean="0">
                <a:solidFill>
                  <a:prstClr val="black"/>
                </a:solidFill>
                <a:latin typeface="Agency FB" panose="020B0503020202020204" pitchFamily="34" charset="0"/>
              </a:rPr>
              <a:t>professeur,</a:t>
            </a:r>
            <a:endParaRPr lang="fr-FR" sz="2400" dirty="0">
              <a:solidFill>
                <a:prstClr val="black"/>
              </a:solidFill>
              <a:latin typeface="Agency FB" panose="020B0503020202020204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638" y="332656"/>
            <a:ext cx="2034530" cy="1348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59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69602" cy="994122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 sz="2800" u="sng" dirty="0" smtClean="0">
                <a:latin typeface="AR CENA" panose="02000000000000000000" pitchFamily="2" charset="0"/>
              </a:rPr>
              <a:t>Participation des familles pour la semaine :</a:t>
            </a:r>
            <a:br>
              <a:rPr lang="fr-FR" sz="2800" u="sng" dirty="0" smtClean="0">
                <a:latin typeface="AR CENA" panose="02000000000000000000" pitchFamily="2" charset="0"/>
              </a:rPr>
            </a:br>
            <a:r>
              <a:rPr lang="fr-FR" sz="2800" dirty="0" smtClean="0">
                <a:latin typeface="Agency FB" panose="020B0503020202020204" pitchFamily="34" charset="0"/>
              </a:rPr>
              <a:t>(activités, hébergement, nourriture, transport)</a:t>
            </a:r>
            <a:endParaRPr lang="fr-FR" sz="2800" dirty="0">
              <a:latin typeface="Agency FB" panose="020B0503020202020204" pitchFamily="34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467544" y="1484784"/>
            <a:ext cx="3960440" cy="309634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Participation du FSE </a:t>
            </a:r>
            <a:r>
              <a:rPr lang="fr-FR" sz="2400" dirty="0" smtClean="0">
                <a:latin typeface="Agency FB" panose="020B0503020202020204" pitchFamily="34" charset="0"/>
              </a:rPr>
              <a:t>: </a:t>
            </a:r>
            <a:endParaRPr lang="fr-FR" sz="2400" dirty="0" smtClean="0">
              <a:latin typeface="Agency FB" panose="020B0503020202020204" pitchFamily="34" charset="0"/>
            </a:endParaRPr>
          </a:p>
          <a:p>
            <a:pPr algn="ctr"/>
            <a:endParaRPr lang="fr-FR" sz="2400" dirty="0" smtClean="0">
              <a:latin typeface="Agency FB" panose="020B0503020202020204" pitchFamily="34" charset="0"/>
            </a:endParaRPr>
          </a:p>
          <a:p>
            <a:pPr algn="ctr"/>
            <a:r>
              <a:rPr lang="fr-FR" sz="2400" dirty="0" smtClean="0">
                <a:latin typeface="Agency FB" panose="020B0503020202020204" pitchFamily="34" charset="0"/>
              </a:rPr>
              <a:t>63,84€/ </a:t>
            </a:r>
            <a:r>
              <a:rPr lang="fr-FR" sz="2400" dirty="0" smtClean="0">
                <a:latin typeface="Agency FB" panose="020B0503020202020204" pitchFamily="34" charset="0"/>
              </a:rPr>
              <a:t>élève </a:t>
            </a:r>
          </a:p>
          <a:p>
            <a:pPr algn="ctr"/>
            <a:endParaRPr lang="fr-FR" sz="2400" dirty="0">
              <a:latin typeface="Agency FB" panose="020B0503020202020204" pitchFamily="34" charset="0"/>
            </a:endParaRPr>
          </a:p>
          <a:p>
            <a:pPr algn="ctr"/>
            <a:r>
              <a:rPr lang="fr-FR" sz="2400" dirty="0" smtClean="0">
                <a:latin typeface="Agency FB" panose="020B0503020202020204" pitchFamily="34" charset="0"/>
              </a:rPr>
              <a:t>Avec les actions </a:t>
            </a:r>
            <a:r>
              <a:rPr lang="fr-FR" sz="2400" dirty="0" smtClean="0">
                <a:latin typeface="Agency FB" panose="020B0503020202020204" pitchFamily="34" charset="0"/>
              </a:rPr>
              <a:t>comme la vente des chocolats à Noël ou le Rôti/frites </a:t>
            </a:r>
            <a:r>
              <a:rPr lang="fr-FR" sz="2400" dirty="0" smtClean="0">
                <a:latin typeface="Agency FB" panose="020B0503020202020204" pitchFamily="34" charset="0"/>
              </a:rPr>
              <a:t>au mois de mars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5100701" y="1484784"/>
            <a:ext cx="3126815" cy="7920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000" dirty="0" smtClean="0">
              <a:latin typeface="Agency FB" panose="020B0503020202020204" pitchFamily="34" charset="0"/>
            </a:endParaRPr>
          </a:p>
          <a:p>
            <a:pPr algn="ctr"/>
            <a:r>
              <a:rPr lang="fr-FR" sz="2000" dirty="0" smtClean="0">
                <a:latin typeface="Agency FB" panose="020B0503020202020204" pitchFamily="34" charset="0"/>
              </a:rPr>
              <a:t>Collège</a:t>
            </a:r>
            <a:endParaRPr lang="fr-FR" sz="2000" dirty="0">
              <a:latin typeface="Agency FB" panose="020B0503020202020204" pitchFamily="34" charset="0"/>
            </a:endParaRPr>
          </a:p>
          <a:p>
            <a:pPr algn="ctr"/>
            <a:endParaRPr lang="fr-FR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467544" y="4862500"/>
            <a:ext cx="7759973" cy="144016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indent="-342900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fr-FR" sz="2400" b="1" dirty="0" smtClean="0">
                <a:solidFill>
                  <a:prstClr val="black"/>
                </a:solidFill>
                <a:latin typeface="Agency FB" panose="020B0503020202020204" pitchFamily="34" charset="0"/>
              </a:rPr>
              <a:t>Un chèque de 150 </a:t>
            </a:r>
            <a:r>
              <a:rPr lang="fr-FR" sz="2400" b="1" dirty="0">
                <a:solidFill>
                  <a:prstClr val="black"/>
                </a:solidFill>
                <a:latin typeface="Agency FB" panose="020B0503020202020204" pitchFamily="34" charset="0"/>
              </a:rPr>
              <a:t>Euros / </a:t>
            </a:r>
            <a:r>
              <a:rPr lang="fr-FR" sz="2400" b="1" dirty="0" smtClean="0">
                <a:solidFill>
                  <a:prstClr val="black"/>
                </a:solidFill>
                <a:latin typeface="Agency FB" panose="020B0503020202020204" pitchFamily="34" charset="0"/>
              </a:rPr>
              <a:t>élève  </a:t>
            </a:r>
            <a:r>
              <a:rPr lang="fr-FR" sz="2400" dirty="0" smtClean="0">
                <a:solidFill>
                  <a:prstClr val="black"/>
                </a:solidFill>
                <a:latin typeface="Agency FB" panose="020B0503020202020204" pitchFamily="34" charset="0"/>
              </a:rPr>
              <a:t>(en janvier)            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fr-FR" sz="2400" b="1" dirty="0" smtClean="0">
                <a:solidFill>
                  <a:prstClr val="black"/>
                </a:solidFill>
                <a:latin typeface="Agency FB" panose="020B0503020202020204" pitchFamily="34" charset="0"/>
              </a:rPr>
              <a:t>Trois chèques de </a:t>
            </a:r>
            <a:r>
              <a:rPr lang="fr-FR" sz="2400" b="1" dirty="0" smtClean="0">
                <a:solidFill>
                  <a:prstClr val="black"/>
                </a:solidFill>
                <a:latin typeface="Agency FB" panose="020B0503020202020204" pitchFamily="34" charset="0"/>
              </a:rPr>
              <a:t>50 </a:t>
            </a:r>
            <a:r>
              <a:rPr lang="fr-FR" sz="2400" b="1" dirty="0">
                <a:solidFill>
                  <a:prstClr val="black"/>
                </a:solidFill>
                <a:latin typeface="Agency FB" panose="020B0503020202020204" pitchFamily="34" charset="0"/>
              </a:rPr>
              <a:t>Euros en 3 fois. </a:t>
            </a:r>
            <a:r>
              <a:rPr lang="fr-FR" sz="2400" dirty="0">
                <a:solidFill>
                  <a:prstClr val="black"/>
                </a:solidFill>
                <a:latin typeface="Agency FB" panose="020B0503020202020204" pitchFamily="34" charset="0"/>
              </a:rPr>
              <a:t>(chèques débités en janvier, février et </a:t>
            </a:r>
            <a:r>
              <a:rPr lang="fr-FR" sz="2400" dirty="0" smtClean="0">
                <a:solidFill>
                  <a:prstClr val="black"/>
                </a:solidFill>
                <a:latin typeface="Agency FB" panose="020B0503020202020204" pitchFamily="34" charset="0"/>
              </a:rPr>
              <a:t>mars)</a:t>
            </a:r>
            <a:endParaRPr lang="fr-FR" dirty="0"/>
          </a:p>
        </p:txBody>
      </p:sp>
      <p:sp>
        <p:nvSpPr>
          <p:cNvPr id="7" name="Ellipse 6"/>
          <p:cNvSpPr/>
          <p:nvPr/>
        </p:nvSpPr>
        <p:spPr>
          <a:xfrm>
            <a:off x="6406834" y="4983890"/>
            <a:ext cx="936104" cy="50405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Agency FB" panose="020B0503020202020204" pitchFamily="34" charset="0"/>
              </a:rPr>
              <a:t>ou</a:t>
            </a:r>
            <a:endParaRPr lang="fr-FR" sz="2400" dirty="0">
              <a:latin typeface="Agency FB" panose="020B0503020202020204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5099988" y="2429272"/>
            <a:ext cx="3126815" cy="7920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>
                <a:latin typeface="Agency FB" panose="020B0503020202020204" pitchFamily="34" charset="0"/>
              </a:rPr>
              <a:t>CD 22 – subvention action éducative </a:t>
            </a:r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5099987" y="3429000"/>
            <a:ext cx="3126815" cy="7920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000" dirty="0">
              <a:latin typeface="Agency FB" panose="020B0503020202020204" pitchFamily="34" charset="0"/>
            </a:endParaRPr>
          </a:p>
          <a:p>
            <a:pPr algn="ctr"/>
            <a:endParaRPr lang="fr-FR" sz="2000" dirty="0" smtClean="0">
              <a:latin typeface="Agency FB" panose="020B0503020202020204" pitchFamily="34" charset="0"/>
            </a:endParaRPr>
          </a:p>
          <a:p>
            <a:pPr algn="ctr"/>
            <a:r>
              <a:rPr lang="fr-FR" sz="2000" dirty="0" smtClean="0">
                <a:latin typeface="Agency FB" panose="020B0503020202020204" pitchFamily="34" charset="0"/>
              </a:rPr>
              <a:t>Participation </a:t>
            </a:r>
            <a:r>
              <a:rPr lang="fr-FR" sz="2000" dirty="0">
                <a:latin typeface="Agency FB" panose="020B0503020202020204" pitchFamily="34" charset="0"/>
              </a:rPr>
              <a:t>des communes et groupement de Communes / élève</a:t>
            </a:r>
          </a:p>
          <a:p>
            <a:pPr algn="ctr"/>
            <a:endParaRPr lang="fr-FR" sz="2000" dirty="0">
              <a:latin typeface="Agency FB" panose="020B0503020202020204" pitchFamily="34" charset="0"/>
            </a:endParaRP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484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177" y="2157652"/>
            <a:ext cx="6011278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706090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Le Budget</a:t>
            </a:r>
            <a:endParaRPr lang="fr-FR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CENA" panose="02000000000000000000" pitchFamily="2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052736"/>
            <a:ext cx="6624736" cy="6268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921455" y="3933056"/>
            <a:ext cx="12961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Famille</a:t>
            </a:r>
            <a:endParaRPr lang="fr-FR" dirty="0">
              <a:solidFill>
                <a:schemeClr val="bg1"/>
              </a:solidFill>
            </a:endParaRPr>
          </a:p>
          <a:p>
            <a:pPr algn="ctr"/>
            <a:r>
              <a:rPr lang="fr-FR" b="1" dirty="0">
                <a:solidFill>
                  <a:schemeClr val="bg1"/>
                </a:solidFill>
              </a:rPr>
              <a:t>150€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69527" y="2564904"/>
            <a:ext cx="1872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/>
            <a:r>
              <a:rPr lang="fr-FR" b="1" dirty="0">
                <a:latin typeface="Arial"/>
              </a:rPr>
              <a:t>CD22</a:t>
            </a:r>
            <a:endParaRPr lang="fr-FR" sz="1200" dirty="0">
              <a:latin typeface="Arial"/>
            </a:endParaRPr>
          </a:p>
          <a:p>
            <a:pPr marR="0" algn="ctr"/>
            <a:r>
              <a:rPr lang="fr-FR" b="1" dirty="0">
                <a:latin typeface="Arial"/>
              </a:rPr>
              <a:t>21,15€</a:t>
            </a:r>
            <a:endParaRPr lang="fr-FR" sz="1200" dirty="0"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17599" y="3526674"/>
            <a:ext cx="1565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/>
            <a:r>
              <a:rPr lang="fr-FR" b="1" dirty="0">
                <a:solidFill>
                  <a:srgbClr val="FFFFFF"/>
                </a:solidFill>
                <a:latin typeface="Arial"/>
              </a:rPr>
              <a:t>FSE</a:t>
            </a:r>
            <a:endParaRPr lang="fr-FR" sz="1200" dirty="0">
              <a:solidFill>
                <a:srgbClr val="FFFFFF"/>
              </a:solidFill>
              <a:latin typeface="Arial"/>
            </a:endParaRPr>
          </a:p>
          <a:p>
            <a:pPr marR="0" algn="ctr"/>
            <a:r>
              <a:rPr lang="fr-FR" b="1" dirty="0">
                <a:solidFill>
                  <a:srgbClr val="FFFFFF"/>
                </a:solidFill>
                <a:latin typeface="Arial"/>
              </a:rPr>
              <a:t>63,84€</a:t>
            </a:r>
            <a:endParaRPr lang="fr-FR" sz="1200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574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5" y="197768"/>
            <a:ext cx="7200801" cy="85496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Le financement du voyage</a:t>
            </a:r>
            <a:endParaRPr lang="fr-FR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CENA" panose="02000000000000000000" pitchFamily="2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913" y="2454074"/>
            <a:ext cx="6417522" cy="3609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-9337" y="3211697"/>
            <a:ext cx="324036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/>
            <a:r>
              <a:rPr lang="fr-FR" dirty="0">
                <a:latin typeface="Arial"/>
              </a:rPr>
              <a:t>Les familles</a:t>
            </a:r>
            <a:endParaRPr lang="fr-FR" sz="1100" dirty="0">
              <a:latin typeface="Arial"/>
            </a:endParaRPr>
          </a:p>
          <a:p>
            <a:pPr marR="0" algn="ctr"/>
            <a:r>
              <a:rPr lang="fr-FR" sz="4000" dirty="0">
                <a:latin typeface="Arial"/>
              </a:rPr>
              <a:t>7800€</a:t>
            </a:r>
            <a:endParaRPr lang="fr-FR" sz="1100" dirty="0">
              <a:latin typeface="Arial"/>
            </a:endParaRPr>
          </a:p>
          <a:p>
            <a:pPr marR="0" algn="ctr"/>
            <a:r>
              <a:rPr lang="fr-FR" dirty="0">
                <a:latin typeface="Arial"/>
              </a:rPr>
              <a:t>52 x 150€</a:t>
            </a:r>
            <a:endParaRPr lang="fr-FR" sz="1100" dirty="0"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16016" y="1268760"/>
            <a:ext cx="250202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/>
            <a:r>
              <a:rPr lang="fr-FR" dirty="0">
                <a:latin typeface="Arial"/>
              </a:rPr>
              <a:t>Collège</a:t>
            </a:r>
            <a:endParaRPr lang="fr-FR" sz="1100" dirty="0">
              <a:latin typeface="Arial"/>
            </a:endParaRPr>
          </a:p>
          <a:p>
            <a:pPr marR="0" algn="ctr"/>
            <a:r>
              <a:rPr lang="fr-FR" sz="4000" dirty="0">
                <a:latin typeface="Arial"/>
              </a:rPr>
              <a:t>939,97€</a:t>
            </a:r>
            <a:endParaRPr lang="fr-FR" sz="1100" dirty="0">
              <a:latin typeface="Arial"/>
            </a:endParaRPr>
          </a:p>
          <a:p>
            <a:pPr marR="0" algn="ctr"/>
            <a:r>
              <a:rPr lang="fr-FR" dirty="0">
                <a:latin typeface="Arial"/>
              </a:rPr>
              <a:t>4 x 234,99€</a:t>
            </a:r>
            <a:endParaRPr lang="fr-FR" sz="1100" dirty="0"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84168" y="2996952"/>
            <a:ext cx="264604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/>
            <a:r>
              <a:rPr lang="fr-FR" dirty="0">
                <a:latin typeface="Arial"/>
              </a:rPr>
              <a:t>FSE</a:t>
            </a:r>
            <a:endParaRPr lang="fr-FR" sz="1100" dirty="0">
              <a:latin typeface="Arial"/>
            </a:endParaRPr>
          </a:p>
          <a:p>
            <a:pPr marR="0" algn="ctr"/>
            <a:r>
              <a:rPr lang="fr-FR" sz="4000" dirty="0">
                <a:latin typeface="Arial"/>
              </a:rPr>
              <a:t>3319,68€</a:t>
            </a:r>
            <a:endParaRPr lang="fr-FR" sz="1100" dirty="0">
              <a:latin typeface="Arial"/>
            </a:endParaRPr>
          </a:p>
          <a:p>
            <a:pPr marR="0" algn="ctr"/>
            <a:r>
              <a:rPr lang="fr-FR" dirty="0">
                <a:latin typeface="Arial"/>
              </a:rPr>
              <a:t>52 x 63,84€</a:t>
            </a:r>
            <a:endParaRPr lang="fr-FR" sz="1100" dirty="0"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16016" y="5517232"/>
            <a:ext cx="4572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marR="0" algn="ctr"/>
            <a:r>
              <a:rPr lang="fr-FR" dirty="0">
                <a:latin typeface="Arial"/>
              </a:rPr>
              <a:t>Conseil </a:t>
            </a:r>
            <a:r>
              <a:rPr lang="fr-FR" dirty="0" smtClean="0">
                <a:latin typeface="Arial"/>
              </a:rPr>
              <a:t>Départemental </a:t>
            </a:r>
            <a:r>
              <a:rPr lang="fr-FR" dirty="0">
                <a:latin typeface="Arial"/>
              </a:rPr>
              <a:t>22</a:t>
            </a:r>
            <a:endParaRPr lang="fr-FR" sz="1100" dirty="0">
              <a:latin typeface="Arial"/>
            </a:endParaRPr>
          </a:p>
          <a:p>
            <a:pPr marR="0" algn="ctr"/>
            <a:r>
              <a:rPr lang="fr-FR" sz="4000" dirty="0">
                <a:latin typeface="Arial"/>
              </a:rPr>
              <a:t>1100€</a:t>
            </a:r>
            <a:endParaRPr lang="fr-FR" sz="1100" dirty="0">
              <a:latin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52674" y="2842365"/>
            <a:ext cx="518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/>
            <a:r>
              <a:rPr lang="fr-FR" b="1" dirty="0">
                <a:solidFill>
                  <a:srgbClr val="FFFFFF"/>
                </a:solidFill>
                <a:latin typeface="Arial"/>
              </a:rPr>
              <a:t>7%</a:t>
            </a:r>
            <a:endParaRPr lang="fr-FR" sz="12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39806" y="381730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/>
            <a:r>
              <a:rPr lang="fr-FR" b="1" dirty="0">
                <a:latin typeface="Arial"/>
              </a:rPr>
              <a:t>25%</a:t>
            </a:r>
            <a:endParaRPr lang="fr-FR" sz="1200" dirty="0">
              <a:latin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89109" y="4941168"/>
            <a:ext cx="518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/>
            <a:r>
              <a:rPr lang="fr-FR" b="1" dirty="0">
                <a:solidFill>
                  <a:srgbClr val="FFFFFF"/>
                </a:solidFill>
                <a:latin typeface="Arial"/>
              </a:rPr>
              <a:t>8%</a:t>
            </a:r>
            <a:endParaRPr lang="fr-FR" sz="12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77990" y="4288915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/>
            <a:r>
              <a:rPr lang="fr-FR" b="1" dirty="0">
                <a:solidFill>
                  <a:srgbClr val="FFFFFF"/>
                </a:solidFill>
                <a:latin typeface="Arial"/>
              </a:rPr>
              <a:t>60%</a:t>
            </a:r>
            <a:endParaRPr lang="fr-FR" sz="1200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751" y="4047046"/>
            <a:ext cx="1030834" cy="211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45902">
            <a:off x="2409676" y="4122327"/>
            <a:ext cx="1030834" cy="211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87113">
            <a:off x="4719838" y="2474057"/>
            <a:ext cx="820569" cy="168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5516">
            <a:off x="5580585" y="5288067"/>
            <a:ext cx="754629" cy="220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514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CENA" panose="02000000000000000000" pitchFamily="2" charset="0"/>
              </a:rPr>
              <a:t>Dossier d’inscription</a:t>
            </a:r>
            <a:endParaRPr lang="fr-FR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CENA" panose="02000000000000000000" pitchFamily="2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/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endParaRPr lang="fr-F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À rendre ce </a:t>
            </a:r>
            <a:r>
              <a:rPr lang="fr-FR" sz="3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vendredi 21 décembre </a:t>
            </a:r>
            <a:r>
              <a:rPr lang="fr-F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à Mme Le Jean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3600" dirty="0" smtClean="0">
                <a:latin typeface="AR CENA" panose="02000000000000000000" pitchFamily="2" charset="0"/>
              </a:rPr>
              <a:t>(de 12h30 à 13h30 sous le Hall)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fr-F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3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A propos du règlement </a:t>
            </a:r>
            <a:r>
              <a:rPr lang="fr-F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: Ne donner uniquement qu’à Mme Thomas, la Gestionnaire du collège,</a:t>
            </a:r>
            <a:endParaRPr lang="fr-F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9601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428</Words>
  <Application>Microsoft Office PowerPoint</Application>
  <PresentationFormat>Affichage à l'écran (4:3)</PresentationFormat>
  <Paragraphs>124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classe de découverte au centre Nature ‘Bon Vent’ à Santec (29)</vt:lpstr>
      <vt:lpstr>Présentation PowerPoint</vt:lpstr>
      <vt:lpstr>              Objectifs Pédagogiques et sportifs :    la découverte du milieu marin (pêche à pied, activités ludiques et sportives...)   la protection de l’environnement (les Dunes, les bons gestes à adopter...)            adopter les différentes valeurs lorsque l’on vit en groupe (créer des liens entre élèves, de la cohésion et de la solidarité, adopter une dynamique de groupe positive...)      </vt:lpstr>
      <vt:lpstr>Présentation PowerPoint</vt:lpstr>
      <vt:lpstr> L’Hébergement :</vt:lpstr>
      <vt:lpstr>Présentation PowerPoint</vt:lpstr>
      <vt:lpstr>Les règles de vie</vt:lpstr>
      <vt:lpstr>Participation des familles pour la semaine : (activités, hébergement, nourriture, transport)</vt:lpstr>
      <vt:lpstr>Le Budget</vt:lpstr>
      <vt:lpstr>Le financement du voyage</vt:lpstr>
      <vt:lpstr>Dossier d’inscription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 Présentation du Séjour -   classe de découvertes au centre Nature Bon Vent</dc:title>
  <dc:creator>Anne-laure</dc:creator>
  <cp:lastModifiedBy>Anne-laure</cp:lastModifiedBy>
  <cp:revision>27</cp:revision>
  <dcterms:created xsi:type="dcterms:W3CDTF">2018-12-10T15:40:50Z</dcterms:created>
  <dcterms:modified xsi:type="dcterms:W3CDTF">2018-12-17T23:36:50Z</dcterms:modified>
</cp:coreProperties>
</file>